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</p:sldMasterIdLst>
  <p:sldIdLst>
    <p:sldId id="257" r:id="rId2"/>
    <p:sldId id="258" r:id="rId3"/>
  </p:sldIdLst>
  <p:sldSz cx="10691813" cy="7559675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alibri Light" panose="020F0302020204030204" pitchFamily="34" charset="0"/>
      <p:regular r:id="rId8"/>
      <p:italic r:id="rId9"/>
    </p:embeddedFont>
    <p:embeddedFont>
      <p:font typeface="Exo 2" panose="020B0604020202020204" charset="0"/>
      <p:regular r:id="rId10"/>
      <p:bold r:id="rId11"/>
      <p:italic r:id="rId12"/>
      <p:boldItalic r:id="rId13"/>
    </p:embeddedFont>
    <p:embeddedFont>
      <p:font typeface="Exo 2 Light" panose="00000400000000000000" pitchFamily="50" charset="0"/>
      <p:regular r:id="rId14"/>
      <p:italic r:id="rId15"/>
    </p:embeddedFont>
    <p:embeddedFont>
      <p:font typeface="Exo 2 Thin" panose="020B0604020202020204" charset="0"/>
      <p:regular r:id="rId16"/>
      <p:italic r:id="rId1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26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4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3" autoAdjust="0"/>
    <p:restoredTop sz="94660"/>
  </p:normalViewPr>
  <p:slideViewPr>
    <p:cSldViewPr snapToGrid="0">
      <p:cViewPr varScale="1">
        <p:scale>
          <a:sx n="75" d="100"/>
          <a:sy n="75" d="100"/>
        </p:scale>
        <p:origin x="1147" y="58"/>
      </p:cViewPr>
      <p:guideLst>
        <p:guide orient="horz" pos="2381"/>
        <p:guide pos="26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1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viewProps" Target="view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0F78-FF17-433E-B6B4-8177CDE9DF99}" type="datetimeFigureOut">
              <a:rPr lang="de-DE" smtClean="0"/>
              <a:t>12.11.2018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95A5-332A-4959-88D7-ECB7CD70C785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607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0F78-FF17-433E-B6B4-8177CDE9DF99}" type="datetimeFigureOut">
              <a:rPr lang="de-DE" smtClean="0"/>
              <a:t>12.11.2018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95A5-332A-4959-88D7-ECB7CD70C785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3243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0F78-FF17-433E-B6B4-8177CDE9DF99}" type="datetimeFigureOut">
              <a:rPr lang="de-DE" smtClean="0"/>
              <a:t>12.11.2018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95A5-332A-4959-88D7-ECB7CD70C785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097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0F78-FF17-433E-B6B4-8177CDE9DF99}" type="datetimeFigureOut">
              <a:rPr lang="de-DE" smtClean="0"/>
              <a:t>12.11.2018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95A5-332A-4959-88D7-ECB7CD70C785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3290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0F78-FF17-433E-B6B4-8177CDE9DF99}" type="datetimeFigureOut">
              <a:rPr lang="de-DE" smtClean="0"/>
              <a:t>12.11.2018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95A5-332A-4959-88D7-ECB7CD70C785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4000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0F78-FF17-433E-B6B4-8177CDE9DF99}" type="datetimeFigureOut">
              <a:rPr lang="de-DE" smtClean="0"/>
              <a:t>12.11.2018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95A5-332A-4959-88D7-ECB7CD70C785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0287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0F78-FF17-433E-B6B4-8177CDE9DF99}" type="datetimeFigureOut">
              <a:rPr lang="de-DE" smtClean="0"/>
              <a:t>12.11.2018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95A5-332A-4959-88D7-ECB7CD70C785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6410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0F78-FF17-433E-B6B4-8177CDE9DF99}" type="datetimeFigureOut">
              <a:rPr lang="de-DE" smtClean="0"/>
              <a:t>12.11.2018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95A5-332A-4959-88D7-ECB7CD70C785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3688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0F78-FF17-433E-B6B4-8177CDE9DF99}" type="datetimeFigureOut">
              <a:rPr lang="de-DE" smtClean="0"/>
              <a:t>12.11.2018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95A5-332A-4959-88D7-ECB7CD70C785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1911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0F78-FF17-433E-B6B4-8177CDE9DF99}" type="datetimeFigureOut">
              <a:rPr lang="de-DE" smtClean="0"/>
              <a:t>12.11.2018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95A5-332A-4959-88D7-ECB7CD70C785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3966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0F78-FF17-433E-B6B4-8177CDE9DF99}" type="datetimeFigureOut">
              <a:rPr lang="de-DE" smtClean="0"/>
              <a:t>12.11.2018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995A5-332A-4959-88D7-ECB7CD70C785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0791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90F78-FF17-433E-B6B4-8177CDE9DF99}" type="datetimeFigureOut">
              <a:rPr lang="de-DE" smtClean="0"/>
              <a:t>12.11.2018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995A5-332A-4959-88D7-ECB7CD70C785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08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bit.ly/aJaninsta" TargetMode="External"/><Relationship Id="rId3" Type="http://schemas.openxmlformats.org/officeDocument/2006/relationships/hyperlink" Target="https://www.youtube.com/watch?v=jdbaIgn6bY8" TargetMode="External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it.ly/aJanband" TargetMode="External"/><Relationship Id="rId11" Type="http://schemas.openxmlformats.org/officeDocument/2006/relationships/image" Target="../media/image5.png"/><Relationship Id="rId5" Type="http://schemas.openxmlformats.org/officeDocument/2006/relationships/hyperlink" Target="https://www.youtube.com/watch?v=A3XZXa313Do&amp;t=3s" TargetMode="External"/><Relationship Id="rId10" Type="http://schemas.openxmlformats.org/officeDocument/2006/relationships/hyperlink" Target="https://www.youtube.com/channel/UCimdko4ZJU-_qApRjpJvYTw" TargetMode="External"/><Relationship Id="rId4" Type="http://schemas.openxmlformats.org/officeDocument/2006/relationships/hyperlink" Target="https://youtu.be/A3XZXa313Do" TargetMode="Externa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bit.ly/aJanband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clashmusic.com/features/afrikan-boy-on-the-search-for-his-ancestry" TargetMode="External"/><Relationship Id="rId7" Type="http://schemas.openxmlformats.org/officeDocument/2006/relationships/hyperlink" Target="https://www.youtube.com/watch?v=A3XZXa313Do&amp;t=3s" TargetMode="External"/><Relationship Id="rId12" Type="http://schemas.openxmlformats.org/officeDocument/2006/relationships/hyperlink" Target="https://www.youtube.com/channel/UCimdko4ZJU-_qApRjpJvYTw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newwavedistrict.co.uk/afikanboy-ajan-ancestry/" TargetMode="External"/><Relationship Id="rId11" Type="http://schemas.openxmlformats.org/officeDocument/2006/relationships/image" Target="../media/image4.png"/><Relationship Id="rId5" Type="http://schemas.openxmlformats.org/officeDocument/2006/relationships/hyperlink" Target="https://sonicbreakfast.com/2018/05/23/afrikan-boy-featuring-ajan-ancestry/" TargetMode="External"/><Relationship Id="rId10" Type="http://schemas.openxmlformats.org/officeDocument/2006/relationships/hyperlink" Target="http://bit.ly/aJaninsta" TargetMode="External"/><Relationship Id="rId4" Type="http://schemas.openxmlformats.org/officeDocument/2006/relationships/hyperlink" Target="http://therevue.ca/2018/05/31/the-matinee-18-may-31st/" TargetMode="Externa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053ACB7-608D-4436-973B-E5372487D7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742" y="326013"/>
            <a:ext cx="3751362" cy="24942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68FFEA5-A7AD-429C-A140-69BCA08F28F3}"/>
              </a:ext>
            </a:extLst>
          </p:cNvPr>
          <p:cNvSpPr txBox="1"/>
          <p:nvPr/>
        </p:nvSpPr>
        <p:spPr>
          <a:xfrm>
            <a:off x="146878" y="4787736"/>
            <a:ext cx="3256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324" dirty="0">
                <a:latin typeface="Exo 2 Light" panose="00000400000000000000" pitchFamily="2" charset="0"/>
              </a:rPr>
              <a:t>Label &amp; Management</a:t>
            </a:r>
            <a:endParaRPr lang="de-DE" sz="1295" spc="324" dirty="0">
              <a:latin typeface="Exo 2 Light" panose="000004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637E88-5294-4A26-9673-54EC0F701C40}"/>
              </a:ext>
            </a:extLst>
          </p:cNvPr>
          <p:cNvSpPr txBox="1"/>
          <p:nvPr/>
        </p:nvSpPr>
        <p:spPr>
          <a:xfrm>
            <a:off x="490141" y="5245164"/>
            <a:ext cx="2399167" cy="841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11"/>
              </a:lnSpc>
            </a:pPr>
            <a:r>
              <a:rPr lang="fr-FR" sz="1600" spc="108" dirty="0">
                <a:latin typeface="Exo 2 Light" panose="00000400000000000000" pitchFamily="2" charset="0"/>
              </a:rPr>
              <a:t>White Camel</a:t>
            </a:r>
            <a:endParaRPr lang="fr-FR" sz="1079" spc="108" dirty="0">
              <a:latin typeface="Exo 2 Light" panose="00000400000000000000" pitchFamily="2" charset="0"/>
            </a:endParaRPr>
          </a:p>
          <a:p>
            <a:pPr algn="ctr">
              <a:lnSpc>
                <a:spcPts val="1511"/>
              </a:lnSpc>
            </a:pPr>
            <a:r>
              <a:rPr lang="fr-FR" sz="1079" spc="108" dirty="0">
                <a:latin typeface="Exo 2 Light" panose="00000400000000000000" pitchFamily="2" charset="0"/>
              </a:rPr>
              <a:t>Yair Zehavi</a:t>
            </a:r>
          </a:p>
          <a:p>
            <a:pPr algn="ctr">
              <a:lnSpc>
                <a:spcPts val="1511"/>
              </a:lnSpc>
            </a:pPr>
            <a:r>
              <a:rPr lang="fr-FR" sz="1079" spc="108" dirty="0">
                <a:latin typeface="Exo 2 Light" panose="00000400000000000000" pitchFamily="2" charset="0"/>
              </a:rPr>
              <a:t>yair@whitecaml.co</a:t>
            </a:r>
          </a:p>
          <a:p>
            <a:pPr algn="ctr">
              <a:lnSpc>
                <a:spcPts val="1511"/>
              </a:lnSpc>
            </a:pPr>
            <a:r>
              <a:rPr lang="fr-FR" sz="1079" spc="108" dirty="0">
                <a:latin typeface="Exo 2 Light" panose="00000400000000000000" pitchFamily="2" charset="0"/>
              </a:rPr>
              <a:t>+49 176 72628 268</a:t>
            </a:r>
            <a:endParaRPr lang="de-DE" sz="1079" spc="108" dirty="0">
              <a:latin typeface="Exo 2 Light" panose="000004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1BAD9B-6032-46FC-BA96-761BAF30EAF3}"/>
              </a:ext>
            </a:extLst>
          </p:cNvPr>
          <p:cNvSpPr txBox="1"/>
          <p:nvPr/>
        </p:nvSpPr>
        <p:spPr>
          <a:xfrm>
            <a:off x="3931072" y="943992"/>
            <a:ext cx="2185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D74700"/>
                </a:solidFill>
                <a:latin typeface="Exo 2 Thin" panose="00000300000000000000" pitchFamily="2" charset="0"/>
              </a:rPr>
              <a:t>Bio</a:t>
            </a:r>
            <a:endParaRPr lang="de-DE" sz="4400" dirty="0">
              <a:solidFill>
                <a:srgbClr val="D74700"/>
              </a:solidFill>
              <a:latin typeface="Exo 2 Thin" panose="000003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0A8E5F-23FA-419D-B303-65251EC42076}"/>
              </a:ext>
            </a:extLst>
          </p:cNvPr>
          <p:cNvSpPr txBox="1"/>
          <p:nvPr/>
        </p:nvSpPr>
        <p:spPr>
          <a:xfrm>
            <a:off x="3931072" y="1806234"/>
            <a:ext cx="5877560" cy="334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511"/>
              </a:lnSpc>
            </a:pPr>
            <a:r>
              <a:rPr lang="de-DE" sz="1600" spc="108" dirty="0" err="1">
                <a:latin typeface="Exo 2 Light" panose="00000400000000000000" pitchFamily="2" charset="0"/>
              </a:rPr>
              <a:t>aJan</a:t>
            </a:r>
            <a:r>
              <a:rPr lang="de-DE" sz="1600" spc="108" dirty="0">
                <a:latin typeface="Exo 2 Light" panose="00000400000000000000" pitchFamily="2" charset="0"/>
              </a:rPr>
              <a:t> kreiert eine einzigartige Kombination aus Wüste Groove Sounds und einer Rave-artigen Atmosphäre. Mit ansteckenden afrikanischen und </a:t>
            </a:r>
            <a:r>
              <a:rPr lang="de-DE" sz="1600" spc="108" dirty="0" err="1">
                <a:latin typeface="Exo 2 Light" panose="00000400000000000000" pitchFamily="2" charset="0"/>
              </a:rPr>
              <a:t>middle-eastern</a:t>
            </a:r>
            <a:r>
              <a:rPr lang="de-DE" sz="1600" spc="108" dirty="0">
                <a:latin typeface="Exo 2 Light" panose="00000400000000000000" pitchFamily="2" charset="0"/>
              </a:rPr>
              <a:t> Grooves, energetischen Rockgitarren und dem Einfluss der Berliner Elektro-Szene, bringt </a:t>
            </a:r>
            <a:r>
              <a:rPr lang="de-DE" sz="1600" spc="108" dirty="0" err="1">
                <a:latin typeface="Exo 2 Light" panose="00000400000000000000" pitchFamily="2" charset="0"/>
              </a:rPr>
              <a:t>aJan</a:t>
            </a:r>
            <a:r>
              <a:rPr lang="de-DE" sz="1600" spc="108" dirty="0">
                <a:latin typeface="Exo 2 Light" panose="00000400000000000000" pitchFamily="2" charset="0"/>
              </a:rPr>
              <a:t> fantastische und belebende Live-Performances auf die Bühne. </a:t>
            </a:r>
            <a:r>
              <a:rPr lang="de-DE" sz="1600" spc="108" dirty="0" err="1">
                <a:latin typeface="Exo 2 Light" panose="00000400000000000000" pitchFamily="2" charset="0"/>
              </a:rPr>
              <a:t>aJan</a:t>
            </a:r>
            <a:r>
              <a:rPr lang="de-DE" sz="1600" spc="108" dirty="0">
                <a:latin typeface="Exo 2 Light" panose="00000400000000000000" pitchFamily="2" charset="0"/>
              </a:rPr>
              <a:t> besteht aus Musikern mit musikalischen Hintergründen aus Nigeria, dem Mittleren Osten, dem Vereinigten Königreich und Deutschland. Zusammengeführt wurden </a:t>
            </a:r>
            <a:r>
              <a:rPr lang="de-DE" sz="1600" spc="108" dirty="0" err="1">
                <a:latin typeface="Exo 2 Light" panose="00000400000000000000" pitchFamily="2" charset="0"/>
              </a:rPr>
              <a:t>aJan</a:t>
            </a:r>
            <a:r>
              <a:rPr lang="de-DE" sz="1600" spc="108" dirty="0">
                <a:latin typeface="Exo 2 Light" panose="00000400000000000000" pitchFamily="2" charset="0"/>
              </a:rPr>
              <a:t> durch die Liebe zur Musik und dem Wunsch ein Live-Erlebnis zu erschaffen, das so fesselnd und mitreißend ist, dass man gar nicht anders kann, als all seine Sorgen weg zu tanzen. </a:t>
            </a:r>
            <a:r>
              <a:rPr lang="de-DE" sz="1600" spc="108" dirty="0" err="1">
                <a:latin typeface="Exo 2 Light" panose="00000400000000000000" pitchFamily="2" charset="0"/>
              </a:rPr>
              <a:t>aJan</a:t>
            </a:r>
            <a:r>
              <a:rPr lang="de-DE" sz="1600" spc="108" dirty="0">
                <a:latin typeface="Exo 2 Light" panose="00000400000000000000" pitchFamily="2" charset="0"/>
              </a:rPr>
              <a:t> bringt Menschen zusammen und erschafft besondere Momente, die lange in Erinnerung bleiben.</a:t>
            </a:r>
            <a:endParaRPr lang="en-US" sz="1200" spc="108" dirty="0">
              <a:latin typeface="Exo 2 Light" panose="00000400000000000000" pitchFamily="2" charset="0"/>
            </a:endParaRPr>
          </a:p>
          <a:p>
            <a:pPr algn="just">
              <a:lnSpc>
                <a:spcPts val="1511"/>
              </a:lnSpc>
            </a:pPr>
            <a:endParaRPr lang="de-DE" sz="1200" spc="108" dirty="0">
              <a:latin typeface="Exo 2 Light" panose="000004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EECA37-7C52-49A0-9B35-A0922C58C8C9}"/>
              </a:ext>
            </a:extLst>
          </p:cNvPr>
          <p:cNvSpPr txBox="1"/>
          <p:nvPr/>
        </p:nvSpPr>
        <p:spPr>
          <a:xfrm>
            <a:off x="3931072" y="5464963"/>
            <a:ext cx="4616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110" dirty="0">
                <a:solidFill>
                  <a:schemeClr val="tx1">
                    <a:lumMod val="65000"/>
                    <a:lumOff val="35000"/>
                  </a:schemeClr>
                </a:solidFill>
                <a:latin typeface="Exo 2" panose="00000500000000000000" pitchFamily="2" charset="0"/>
              </a:rPr>
              <a:t>Video// </a:t>
            </a:r>
            <a:r>
              <a:rPr lang="en-US" sz="1400" spc="110" dirty="0">
                <a:solidFill>
                  <a:schemeClr val="accent5"/>
                </a:solidFill>
                <a:latin typeface="Exo 2 Light" panose="00000400000000000000" pitchFamily="2" charset="0"/>
                <a:hlinkClick r:id="rId3"/>
              </a:rPr>
              <a:t>Ancestry (ft. </a:t>
            </a:r>
            <a:r>
              <a:rPr lang="en-US" sz="1400" spc="110" dirty="0" err="1">
                <a:solidFill>
                  <a:schemeClr val="accent5"/>
                </a:solidFill>
                <a:latin typeface="Exo 2 Light" panose="00000400000000000000" pitchFamily="2" charset="0"/>
                <a:hlinkClick r:id="rId3"/>
              </a:rPr>
              <a:t>Afrikan</a:t>
            </a:r>
            <a:r>
              <a:rPr lang="en-US" sz="1400" spc="110" dirty="0">
                <a:solidFill>
                  <a:schemeClr val="accent5"/>
                </a:solidFill>
                <a:latin typeface="Exo 2 Light" panose="00000400000000000000" pitchFamily="2" charset="0"/>
                <a:hlinkClick r:id="rId3"/>
              </a:rPr>
              <a:t> Boy) </a:t>
            </a:r>
            <a:r>
              <a:rPr lang="en-US" sz="1400" spc="110" dirty="0">
                <a:solidFill>
                  <a:schemeClr val="tx1">
                    <a:lumMod val="65000"/>
                    <a:lumOff val="35000"/>
                  </a:schemeClr>
                </a:solidFill>
                <a:latin typeface="Exo 2 Light" panose="00000400000000000000" pitchFamily="2" charset="0"/>
              </a:rPr>
              <a:t>// </a:t>
            </a:r>
            <a:r>
              <a:rPr lang="en-US" sz="1400" u="sng" spc="110" dirty="0">
                <a:solidFill>
                  <a:schemeClr val="accent5"/>
                </a:solidFill>
                <a:latin typeface="Exo 2 Light" panose="00000400000000000000" pitchFamily="2" charset="0"/>
              </a:rPr>
              <a:t>Go </a:t>
            </a:r>
            <a:r>
              <a:rPr lang="en-US" sz="1400" u="sng" spc="110" dirty="0">
                <a:solidFill>
                  <a:schemeClr val="accent5"/>
                </a:solidFill>
                <a:latin typeface="Exo 2 Light" panose="00000400000000000000" pitchFamily="2" charset="0"/>
                <a:hlinkClick r:id="rId4"/>
              </a:rPr>
              <a:t>Slow</a:t>
            </a:r>
            <a:r>
              <a:rPr lang="en-US" sz="1400" u="sng" spc="110" dirty="0">
                <a:solidFill>
                  <a:schemeClr val="accent5"/>
                </a:solidFill>
                <a:latin typeface="Exo 2 Light" panose="00000400000000000000" pitchFamily="2" charset="0"/>
              </a:rPr>
              <a:t> </a:t>
            </a:r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E80AED50-3634-492D-9C8F-6E4DC9B2E58A}"/>
              </a:ext>
            </a:extLst>
          </p:cNvPr>
          <p:cNvSpPr/>
          <p:nvPr/>
        </p:nvSpPr>
        <p:spPr>
          <a:xfrm>
            <a:off x="5047488" y="5464468"/>
            <a:ext cx="649224" cy="1463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Exo 2" panose="00000500000000000000" pitchFamily="2" charset="0"/>
            </a:endParaRPr>
          </a:p>
        </p:txBody>
      </p:sp>
      <p:pic>
        <p:nvPicPr>
          <p:cNvPr id="5" name="Picture 4">
            <a:hlinkClick r:id="rId6"/>
            <a:extLst>
              <a:ext uri="{FF2B5EF4-FFF2-40B4-BE49-F238E27FC236}">
                <a16:creationId xmlns:a16="http://schemas.microsoft.com/office/drawing/2014/main" id="{3BCDFEF3-2200-495D-AD48-F191DE5C7A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343" y="5951964"/>
            <a:ext cx="278998" cy="278998"/>
          </a:xfrm>
          <a:prstGeom prst="rect">
            <a:avLst/>
          </a:prstGeom>
        </p:spPr>
      </p:pic>
      <p:pic>
        <p:nvPicPr>
          <p:cNvPr id="12" name="Picture 11">
            <a:hlinkClick r:id="rId8"/>
            <a:extLst>
              <a:ext uri="{FF2B5EF4-FFF2-40B4-BE49-F238E27FC236}">
                <a16:creationId xmlns:a16="http://schemas.microsoft.com/office/drawing/2014/main" id="{90B5D541-34AE-42A7-9643-3F0BBC1D959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733" y="5951964"/>
            <a:ext cx="278175" cy="278998"/>
          </a:xfrm>
          <a:prstGeom prst="rect">
            <a:avLst/>
          </a:prstGeom>
        </p:spPr>
      </p:pic>
      <p:pic>
        <p:nvPicPr>
          <p:cNvPr id="15" name="Picture 14">
            <a:hlinkClick r:id="rId10"/>
            <a:extLst>
              <a:ext uri="{FF2B5EF4-FFF2-40B4-BE49-F238E27FC236}">
                <a16:creationId xmlns:a16="http://schemas.microsoft.com/office/drawing/2014/main" id="{35607D22-6958-4C92-A452-AAED76302B1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300" y="5951140"/>
            <a:ext cx="396688" cy="27982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9752382-815E-4F1E-9678-7EDE9FDC518E}"/>
              </a:ext>
            </a:extLst>
          </p:cNvPr>
          <p:cNvSpPr txBox="1"/>
          <p:nvPr/>
        </p:nvSpPr>
        <p:spPr>
          <a:xfrm>
            <a:off x="404930" y="6230961"/>
            <a:ext cx="2569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pc="324">
                <a:latin typeface="Exo 2 Light" panose="00000400000000000000" pitchFamily="2" charset="0"/>
              </a:defRPr>
            </a:lvl1pPr>
          </a:lstStyle>
          <a:p>
            <a:r>
              <a:rPr lang="en-US" dirty="0"/>
              <a:t>PR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273CDA-C9FA-416F-984E-B569602D68D2}"/>
              </a:ext>
            </a:extLst>
          </p:cNvPr>
          <p:cNvSpPr txBox="1"/>
          <p:nvPr/>
        </p:nvSpPr>
        <p:spPr>
          <a:xfrm>
            <a:off x="490141" y="6600293"/>
            <a:ext cx="2399167" cy="457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11"/>
              </a:lnSpc>
            </a:pPr>
            <a:r>
              <a:rPr lang="fr-FR" sz="1600" spc="108" dirty="0">
                <a:latin typeface="Exo 2 Light" panose="00000400000000000000" pitchFamily="2" charset="0"/>
              </a:rPr>
              <a:t>Pop-Up</a:t>
            </a:r>
            <a:endParaRPr lang="fr-FR" sz="1079" spc="108" dirty="0">
              <a:latin typeface="Exo 2 Light" panose="00000400000000000000" pitchFamily="2" charset="0"/>
            </a:endParaRPr>
          </a:p>
          <a:p>
            <a:pPr algn="ctr">
              <a:lnSpc>
                <a:spcPts val="1511"/>
              </a:lnSpc>
            </a:pPr>
            <a:r>
              <a:rPr lang="fr-FR" sz="1079" spc="108" dirty="0">
                <a:latin typeface="Exo 2 Light" panose="00000400000000000000" pitchFamily="2" charset="0"/>
              </a:rPr>
              <a:t>franci@popup-records.de </a:t>
            </a:r>
            <a:endParaRPr lang="de-DE" sz="1079" spc="108" dirty="0">
              <a:latin typeface="Exo 2 Light" panose="000004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EB2B41-D982-47F8-ACC6-340251A00AF5}"/>
              </a:ext>
            </a:extLst>
          </p:cNvPr>
          <p:cNvSpPr txBox="1"/>
          <p:nvPr/>
        </p:nvSpPr>
        <p:spPr>
          <a:xfrm>
            <a:off x="3931072" y="5021558"/>
            <a:ext cx="4616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110" dirty="0">
                <a:solidFill>
                  <a:schemeClr val="tx1">
                    <a:lumMod val="65000"/>
                    <a:lumOff val="35000"/>
                  </a:schemeClr>
                </a:solidFill>
                <a:latin typeface="Exo 2" panose="00000500000000000000" pitchFamily="2" charset="0"/>
              </a:rPr>
              <a:t>Website// http://beajan.com/ </a:t>
            </a:r>
            <a:endParaRPr lang="en-US" sz="1400" u="sng" spc="110" dirty="0">
              <a:solidFill>
                <a:schemeClr val="accent5"/>
              </a:solidFill>
              <a:latin typeface="Exo 2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455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053ACB7-608D-4436-973B-E5372487D7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742" y="326013"/>
            <a:ext cx="3751362" cy="24942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68FFEA5-A7AD-429C-A140-69BCA08F28F3}"/>
              </a:ext>
            </a:extLst>
          </p:cNvPr>
          <p:cNvSpPr txBox="1"/>
          <p:nvPr/>
        </p:nvSpPr>
        <p:spPr>
          <a:xfrm>
            <a:off x="146878" y="4787736"/>
            <a:ext cx="3256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324" dirty="0">
                <a:latin typeface="Exo 2 Light" panose="00000400000000000000" pitchFamily="2" charset="0"/>
              </a:rPr>
              <a:t>Label &amp; Management</a:t>
            </a:r>
            <a:endParaRPr lang="de-DE" sz="1295" spc="324" dirty="0">
              <a:latin typeface="Exo 2 Light" panose="000004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637E88-5294-4A26-9673-54EC0F701C40}"/>
              </a:ext>
            </a:extLst>
          </p:cNvPr>
          <p:cNvSpPr txBox="1"/>
          <p:nvPr/>
        </p:nvSpPr>
        <p:spPr>
          <a:xfrm>
            <a:off x="490141" y="5245164"/>
            <a:ext cx="2399167" cy="841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11"/>
              </a:lnSpc>
            </a:pPr>
            <a:r>
              <a:rPr lang="fr-FR" sz="1600" spc="108" dirty="0">
                <a:latin typeface="Exo 2 Light" panose="00000400000000000000" pitchFamily="2" charset="0"/>
              </a:rPr>
              <a:t>White Camel</a:t>
            </a:r>
            <a:endParaRPr lang="fr-FR" sz="1079" spc="108" dirty="0">
              <a:latin typeface="Exo 2 Light" panose="00000400000000000000" pitchFamily="2" charset="0"/>
            </a:endParaRPr>
          </a:p>
          <a:p>
            <a:pPr algn="ctr">
              <a:lnSpc>
                <a:spcPts val="1511"/>
              </a:lnSpc>
            </a:pPr>
            <a:r>
              <a:rPr lang="fr-FR" sz="1079" spc="108" dirty="0">
                <a:latin typeface="Exo 2 Light" panose="00000400000000000000" pitchFamily="2" charset="0"/>
              </a:rPr>
              <a:t>Yair Zehavi</a:t>
            </a:r>
          </a:p>
          <a:p>
            <a:pPr algn="ctr">
              <a:lnSpc>
                <a:spcPts val="1511"/>
              </a:lnSpc>
            </a:pPr>
            <a:r>
              <a:rPr lang="fr-FR" sz="1079" spc="108" dirty="0">
                <a:latin typeface="Exo 2 Light" panose="00000400000000000000" pitchFamily="2" charset="0"/>
              </a:rPr>
              <a:t>yair@whitecaml.co</a:t>
            </a:r>
          </a:p>
          <a:p>
            <a:pPr algn="ctr">
              <a:lnSpc>
                <a:spcPts val="1511"/>
              </a:lnSpc>
            </a:pPr>
            <a:r>
              <a:rPr lang="fr-FR" sz="1079" spc="108" dirty="0">
                <a:latin typeface="Exo 2 Light" panose="00000400000000000000" pitchFamily="2" charset="0"/>
              </a:rPr>
              <a:t>+49 176 72628 268</a:t>
            </a:r>
            <a:endParaRPr lang="de-DE" sz="1079" spc="108" dirty="0">
              <a:latin typeface="Exo 2 Light" panose="000004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1BAD9B-6032-46FC-BA96-761BAF30EAF3}"/>
              </a:ext>
            </a:extLst>
          </p:cNvPr>
          <p:cNvSpPr txBox="1"/>
          <p:nvPr/>
        </p:nvSpPr>
        <p:spPr>
          <a:xfrm>
            <a:off x="4058303" y="1188402"/>
            <a:ext cx="2185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D74700"/>
                </a:solidFill>
                <a:latin typeface="Exo 2 Thin" panose="00000300000000000000" pitchFamily="2" charset="0"/>
              </a:rPr>
              <a:t>Press</a:t>
            </a:r>
            <a:endParaRPr lang="de-DE" sz="4400" dirty="0">
              <a:solidFill>
                <a:srgbClr val="D74700"/>
              </a:solidFill>
              <a:latin typeface="Exo 2 Thin" panose="000003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0A8E5F-23FA-419D-B303-65251EC42076}"/>
              </a:ext>
            </a:extLst>
          </p:cNvPr>
          <p:cNvSpPr txBox="1"/>
          <p:nvPr/>
        </p:nvSpPr>
        <p:spPr>
          <a:xfrm>
            <a:off x="4058303" y="2479663"/>
            <a:ext cx="5877560" cy="2765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511"/>
              </a:lnSpc>
            </a:pPr>
            <a:r>
              <a:rPr lang="en-US" sz="1200" spc="108" dirty="0">
                <a:latin typeface="Exo 2 Light" panose="00000400000000000000" pitchFamily="2" charset="0"/>
              </a:rPr>
              <a:t>Clash:</a:t>
            </a:r>
          </a:p>
          <a:p>
            <a:pPr algn="just">
              <a:lnSpc>
                <a:spcPts val="1511"/>
              </a:lnSpc>
            </a:pPr>
            <a:r>
              <a:rPr lang="en-US" sz="1200" spc="108" dirty="0">
                <a:latin typeface="Exo 2 Light" panose="00000400000000000000" pitchFamily="2" charset="0"/>
                <a:hlinkClick r:id="rId3"/>
              </a:rPr>
              <a:t>http://www.clashmusic.com/features/afrikan-boy-on-the-search-for-his-ancestry</a:t>
            </a:r>
            <a:r>
              <a:rPr lang="en-US" sz="1200" spc="108" dirty="0">
                <a:latin typeface="Exo 2 Light" panose="00000400000000000000" pitchFamily="2" charset="0"/>
              </a:rPr>
              <a:t> </a:t>
            </a:r>
          </a:p>
          <a:p>
            <a:pPr algn="just">
              <a:lnSpc>
                <a:spcPts val="1511"/>
              </a:lnSpc>
            </a:pPr>
            <a:endParaRPr lang="en-US" sz="1200" spc="108" dirty="0">
              <a:latin typeface="Exo 2 Light" panose="00000400000000000000" pitchFamily="2" charset="0"/>
            </a:endParaRPr>
          </a:p>
          <a:p>
            <a:pPr algn="just">
              <a:lnSpc>
                <a:spcPts val="1511"/>
              </a:lnSpc>
            </a:pPr>
            <a:r>
              <a:rPr lang="en-US" sz="1200" spc="108" dirty="0">
                <a:latin typeface="Exo 2 Light" panose="00000400000000000000" pitchFamily="2" charset="0"/>
              </a:rPr>
              <a:t>Revue:</a:t>
            </a:r>
          </a:p>
          <a:p>
            <a:pPr algn="just">
              <a:lnSpc>
                <a:spcPts val="1511"/>
              </a:lnSpc>
            </a:pPr>
            <a:r>
              <a:rPr lang="en-US" sz="1200" spc="108" dirty="0">
                <a:latin typeface="Exo 2 Light" panose="00000400000000000000" pitchFamily="2" charset="0"/>
                <a:hlinkClick r:id="rId4"/>
              </a:rPr>
              <a:t>http://therevue.ca/2018/05/31/the-matinee-18-may-31st/</a:t>
            </a:r>
            <a:r>
              <a:rPr lang="en-US" sz="1200" spc="108" dirty="0">
                <a:latin typeface="Exo 2 Light" panose="00000400000000000000" pitchFamily="2" charset="0"/>
              </a:rPr>
              <a:t> </a:t>
            </a:r>
          </a:p>
          <a:p>
            <a:pPr algn="just">
              <a:lnSpc>
                <a:spcPts val="1511"/>
              </a:lnSpc>
            </a:pPr>
            <a:endParaRPr lang="en-US" sz="1200" spc="108" dirty="0">
              <a:latin typeface="Exo 2 Light" panose="00000400000000000000" pitchFamily="2" charset="0"/>
            </a:endParaRPr>
          </a:p>
          <a:p>
            <a:pPr algn="just">
              <a:lnSpc>
                <a:spcPts val="1511"/>
              </a:lnSpc>
            </a:pPr>
            <a:r>
              <a:rPr lang="en-US" sz="1200" spc="108" dirty="0">
                <a:latin typeface="Exo 2 Light" panose="00000400000000000000" pitchFamily="2" charset="0"/>
              </a:rPr>
              <a:t>Sonic </a:t>
            </a:r>
            <a:r>
              <a:rPr lang="en-US" sz="1200" spc="108" dirty="0" err="1">
                <a:latin typeface="Exo 2 Light" panose="00000400000000000000" pitchFamily="2" charset="0"/>
              </a:rPr>
              <a:t>Breakfest</a:t>
            </a:r>
            <a:r>
              <a:rPr lang="en-US" sz="1200" spc="108" dirty="0">
                <a:latin typeface="Exo 2 Light" panose="00000400000000000000" pitchFamily="2" charset="0"/>
              </a:rPr>
              <a:t>:</a:t>
            </a:r>
          </a:p>
          <a:p>
            <a:pPr algn="just">
              <a:lnSpc>
                <a:spcPts val="1511"/>
              </a:lnSpc>
            </a:pPr>
            <a:r>
              <a:rPr lang="en-US" sz="1200" spc="108" dirty="0">
                <a:latin typeface="Exo 2 Light" panose="00000400000000000000" pitchFamily="2" charset="0"/>
                <a:hlinkClick r:id="rId5"/>
              </a:rPr>
              <a:t>https://sonicbreakfast.com/2018/05/23/afrikan-boy-featuring-ajan-ancestry/</a:t>
            </a:r>
            <a:endParaRPr lang="en-US" sz="1200" spc="108" dirty="0">
              <a:latin typeface="Exo 2 Light" panose="00000400000000000000" pitchFamily="2" charset="0"/>
            </a:endParaRPr>
          </a:p>
          <a:p>
            <a:pPr algn="just">
              <a:lnSpc>
                <a:spcPts val="1511"/>
              </a:lnSpc>
            </a:pPr>
            <a:endParaRPr lang="en-US" sz="1200" spc="108" dirty="0">
              <a:latin typeface="Exo 2 Light" panose="00000400000000000000" pitchFamily="2" charset="0"/>
            </a:endParaRPr>
          </a:p>
          <a:p>
            <a:pPr algn="just">
              <a:lnSpc>
                <a:spcPts val="1511"/>
              </a:lnSpc>
            </a:pPr>
            <a:r>
              <a:rPr lang="en-US" sz="1200" spc="108" dirty="0">
                <a:latin typeface="Exo 2 Light" panose="00000400000000000000" pitchFamily="2" charset="0"/>
              </a:rPr>
              <a:t>New Wave District:</a:t>
            </a:r>
          </a:p>
          <a:p>
            <a:pPr algn="just">
              <a:lnSpc>
                <a:spcPts val="1511"/>
              </a:lnSpc>
            </a:pPr>
            <a:r>
              <a:rPr lang="en-US" sz="1200" spc="108" dirty="0">
                <a:latin typeface="Exo 2 Light" panose="00000400000000000000" pitchFamily="2" charset="0"/>
                <a:hlinkClick r:id="rId6"/>
              </a:rPr>
              <a:t>https://newwavedistrict.co.uk/afikanboy-ajan-ancestry/</a:t>
            </a:r>
            <a:r>
              <a:rPr lang="en-US" sz="1200" spc="108" dirty="0">
                <a:latin typeface="Exo 2 Light" panose="00000400000000000000" pitchFamily="2" charset="0"/>
              </a:rPr>
              <a:t> </a:t>
            </a:r>
          </a:p>
          <a:p>
            <a:pPr algn="just">
              <a:lnSpc>
                <a:spcPts val="1511"/>
              </a:lnSpc>
            </a:pPr>
            <a:endParaRPr lang="de-DE" sz="1079" spc="108" dirty="0">
              <a:latin typeface="Exo 2 Light" panose="00000400000000000000" pitchFamily="2" charset="0"/>
            </a:endParaRPr>
          </a:p>
        </p:txBody>
      </p:sp>
      <p:sp>
        <p:nvSpPr>
          <p:cNvPr id="3" name="Rectangle 2">
            <a:hlinkClick r:id="rId7"/>
            <a:extLst>
              <a:ext uri="{FF2B5EF4-FFF2-40B4-BE49-F238E27FC236}">
                <a16:creationId xmlns:a16="http://schemas.microsoft.com/office/drawing/2014/main" id="{E80AED50-3634-492D-9C8F-6E4DC9B2E58A}"/>
              </a:ext>
            </a:extLst>
          </p:cNvPr>
          <p:cNvSpPr/>
          <p:nvPr/>
        </p:nvSpPr>
        <p:spPr>
          <a:xfrm>
            <a:off x="5047488" y="5464468"/>
            <a:ext cx="649224" cy="1463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Exo 2" panose="00000500000000000000" pitchFamily="2" charset="0"/>
            </a:endParaRPr>
          </a:p>
        </p:txBody>
      </p:sp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3BCDFEF3-2200-495D-AD48-F191DE5C7AF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343" y="5951964"/>
            <a:ext cx="278998" cy="278998"/>
          </a:xfrm>
          <a:prstGeom prst="rect">
            <a:avLst/>
          </a:prstGeom>
        </p:spPr>
      </p:pic>
      <p:pic>
        <p:nvPicPr>
          <p:cNvPr id="12" name="Picture 11">
            <a:hlinkClick r:id="rId10"/>
            <a:extLst>
              <a:ext uri="{FF2B5EF4-FFF2-40B4-BE49-F238E27FC236}">
                <a16:creationId xmlns:a16="http://schemas.microsoft.com/office/drawing/2014/main" id="{90B5D541-34AE-42A7-9643-3F0BBC1D959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733" y="5951964"/>
            <a:ext cx="278175" cy="278998"/>
          </a:xfrm>
          <a:prstGeom prst="rect">
            <a:avLst/>
          </a:prstGeom>
        </p:spPr>
      </p:pic>
      <p:pic>
        <p:nvPicPr>
          <p:cNvPr id="15" name="Picture 14">
            <a:hlinkClick r:id="rId12"/>
            <a:extLst>
              <a:ext uri="{FF2B5EF4-FFF2-40B4-BE49-F238E27FC236}">
                <a16:creationId xmlns:a16="http://schemas.microsoft.com/office/drawing/2014/main" id="{35607D22-6958-4C92-A452-AAED76302B1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300" y="5951140"/>
            <a:ext cx="396688" cy="27982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9752382-815E-4F1E-9678-7EDE9FDC518E}"/>
              </a:ext>
            </a:extLst>
          </p:cNvPr>
          <p:cNvSpPr txBox="1"/>
          <p:nvPr/>
        </p:nvSpPr>
        <p:spPr>
          <a:xfrm>
            <a:off x="404930" y="6230961"/>
            <a:ext cx="2569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pc="324">
                <a:latin typeface="Exo 2 Light" panose="00000400000000000000" pitchFamily="2" charset="0"/>
              </a:defRPr>
            </a:lvl1pPr>
          </a:lstStyle>
          <a:p>
            <a:r>
              <a:rPr lang="en-US" dirty="0"/>
              <a:t>PR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273CDA-C9FA-416F-984E-B569602D68D2}"/>
              </a:ext>
            </a:extLst>
          </p:cNvPr>
          <p:cNvSpPr txBox="1"/>
          <p:nvPr/>
        </p:nvSpPr>
        <p:spPr>
          <a:xfrm>
            <a:off x="490141" y="6600293"/>
            <a:ext cx="2399167" cy="457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11"/>
              </a:lnSpc>
            </a:pPr>
            <a:r>
              <a:rPr lang="fr-FR" sz="1600" spc="108" dirty="0">
                <a:latin typeface="Exo 2 Light" panose="00000400000000000000" pitchFamily="2" charset="0"/>
              </a:rPr>
              <a:t>Pop-Up</a:t>
            </a:r>
            <a:endParaRPr lang="fr-FR" sz="1079" spc="108" dirty="0">
              <a:latin typeface="Exo 2 Light" panose="00000400000000000000" pitchFamily="2" charset="0"/>
            </a:endParaRPr>
          </a:p>
          <a:p>
            <a:pPr algn="ctr">
              <a:lnSpc>
                <a:spcPts val="1511"/>
              </a:lnSpc>
            </a:pPr>
            <a:r>
              <a:rPr lang="fr-FR" sz="1079" spc="108" dirty="0">
                <a:latin typeface="Exo 2 Light" panose="00000400000000000000" pitchFamily="2" charset="0"/>
              </a:rPr>
              <a:t>franci@popup-records.de </a:t>
            </a:r>
            <a:endParaRPr lang="de-DE" sz="1079" spc="108" dirty="0">
              <a:latin typeface="Exo 2 Light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093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">
      <a:dk1>
        <a:srgbClr val="3A3838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5B9BD5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4175</TotalTime>
  <Words>235</Words>
  <Application>Microsoft Office PowerPoint</Application>
  <PresentationFormat>Custom</PresentationFormat>
  <Paragraphs>32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Exo 2 Thin</vt:lpstr>
      <vt:lpstr>Calibri</vt:lpstr>
      <vt:lpstr>Exo 2 Light</vt:lpstr>
      <vt:lpstr>Arial</vt:lpstr>
      <vt:lpstr>Exo 2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Win7 Pro x64</dc:creator>
  <cp:lastModifiedBy>yair zehavi</cp:lastModifiedBy>
  <cp:revision>50</cp:revision>
  <dcterms:created xsi:type="dcterms:W3CDTF">2017-07-08T12:13:06Z</dcterms:created>
  <dcterms:modified xsi:type="dcterms:W3CDTF">2018-11-12T20:02:03Z</dcterms:modified>
</cp:coreProperties>
</file>